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15" r:id="rId2"/>
    <p:sldId id="316" r:id="rId3"/>
    <p:sldId id="265" r:id="rId4"/>
    <p:sldId id="310" r:id="rId5"/>
    <p:sldId id="320" r:id="rId6"/>
    <p:sldId id="312" r:id="rId7"/>
    <p:sldId id="314" r:id="rId8"/>
    <p:sldId id="313" r:id="rId9"/>
    <p:sldId id="317" r:id="rId10"/>
    <p:sldId id="318" r:id="rId11"/>
    <p:sldId id="319" r:id="rId12"/>
  </p:sldIdLst>
  <p:sldSz cx="12188825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ACC9DA-B8AF-4ADC-A14B-8E19C9476A6E}" v="49" dt="2022-03-03T12:57:32.6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29" autoAdjust="0"/>
  </p:normalViewPr>
  <p:slideViewPr>
    <p:cSldViewPr showGuides="1">
      <p:cViewPr varScale="1">
        <p:scale>
          <a:sx n="60" d="100"/>
          <a:sy n="60" d="100"/>
        </p:scale>
        <p:origin x="96" y="124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C6CAA2-145F-43C1-A1B3-B5CE91848C4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38713F-DB72-421C-94D0-1E4D72F1C4F2}">
      <dgm:prSet/>
      <dgm:spPr/>
      <dgm:t>
        <a:bodyPr/>
        <a:lstStyle/>
        <a:p>
          <a:r>
            <a:rPr lang="en-US" dirty="0"/>
            <a:t>Chris Pinto – How Russia’s Attack Affects Crypto</a:t>
          </a:r>
        </a:p>
      </dgm:t>
    </dgm:pt>
    <dgm:pt modelId="{D98B3F9F-274D-4885-8D49-95A905F9B93A}" type="parTrans" cxnId="{C3CF9FB5-93EF-4247-87B7-EF1457B3CAA1}">
      <dgm:prSet/>
      <dgm:spPr/>
      <dgm:t>
        <a:bodyPr/>
        <a:lstStyle/>
        <a:p>
          <a:endParaRPr lang="en-US"/>
        </a:p>
      </dgm:t>
    </dgm:pt>
    <dgm:pt modelId="{24BDEC32-BD74-444F-A35C-B75E53C089B4}" type="sibTrans" cxnId="{C3CF9FB5-93EF-4247-87B7-EF1457B3CAA1}">
      <dgm:prSet/>
      <dgm:spPr/>
      <dgm:t>
        <a:bodyPr/>
        <a:lstStyle/>
        <a:p>
          <a:endParaRPr lang="en-US"/>
        </a:p>
      </dgm:t>
    </dgm:pt>
    <dgm:pt modelId="{B4B6ED93-0B31-4515-9270-230ECF174650}">
      <dgm:prSet/>
      <dgm:spPr/>
      <dgm:t>
        <a:bodyPr/>
        <a:lstStyle/>
        <a:p>
          <a:r>
            <a:rPr lang="en-US" dirty="0"/>
            <a:t>William Stamp – Digital Currency Revolution</a:t>
          </a:r>
        </a:p>
      </dgm:t>
    </dgm:pt>
    <dgm:pt modelId="{DF5A941D-8009-4D87-A350-131F6A382575}" type="parTrans" cxnId="{927B2042-0B07-4EB7-AD74-5BC3A78CF7E4}">
      <dgm:prSet/>
      <dgm:spPr/>
      <dgm:t>
        <a:bodyPr/>
        <a:lstStyle/>
        <a:p>
          <a:endParaRPr lang="en-US"/>
        </a:p>
      </dgm:t>
    </dgm:pt>
    <dgm:pt modelId="{930A18D8-ADCD-4A92-A348-BC31AD474563}" type="sibTrans" cxnId="{927B2042-0B07-4EB7-AD74-5BC3A78CF7E4}">
      <dgm:prSet/>
      <dgm:spPr/>
      <dgm:t>
        <a:bodyPr/>
        <a:lstStyle/>
        <a:p>
          <a:endParaRPr lang="en-US"/>
        </a:p>
      </dgm:t>
    </dgm:pt>
    <dgm:pt modelId="{EE3C0D1F-C0C0-437B-B525-C4166351F84E}">
      <dgm:prSet/>
      <dgm:spPr/>
      <dgm:t>
        <a:bodyPr/>
        <a:lstStyle/>
        <a:p>
          <a:r>
            <a:rPr lang="en-US" dirty="0"/>
            <a:t>Terrance Power – Auto Manufacturing During Ukraine Crisis</a:t>
          </a:r>
        </a:p>
      </dgm:t>
    </dgm:pt>
    <dgm:pt modelId="{5BC5783F-EFEA-45E0-828B-7A3FC9A7CE00}" type="parTrans" cxnId="{CDDB276F-585D-425C-8BEB-A47353A557BE}">
      <dgm:prSet/>
      <dgm:spPr/>
      <dgm:t>
        <a:bodyPr/>
        <a:lstStyle/>
        <a:p>
          <a:endParaRPr lang="en-US"/>
        </a:p>
      </dgm:t>
    </dgm:pt>
    <dgm:pt modelId="{BF621F60-A0E5-4ECB-8139-7043D36DCDAC}" type="sibTrans" cxnId="{CDDB276F-585D-425C-8BEB-A47353A557BE}">
      <dgm:prSet/>
      <dgm:spPr/>
      <dgm:t>
        <a:bodyPr/>
        <a:lstStyle/>
        <a:p>
          <a:endParaRPr lang="en-US"/>
        </a:p>
      </dgm:t>
    </dgm:pt>
    <dgm:pt modelId="{9599EF54-C844-4CEE-BF71-E13A870ED7E2}" type="pres">
      <dgm:prSet presAssocID="{78C6CAA2-145F-43C1-A1B3-B5CE91848C44}" presName="linear" presStyleCnt="0">
        <dgm:presLayoutVars>
          <dgm:animLvl val="lvl"/>
          <dgm:resizeHandles val="exact"/>
        </dgm:presLayoutVars>
      </dgm:prSet>
      <dgm:spPr/>
    </dgm:pt>
    <dgm:pt modelId="{16D35DE1-93DC-489E-8426-3816EE148168}" type="pres">
      <dgm:prSet presAssocID="{C738713F-DB72-421C-94D0-1E4D72F1C4F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6150EC6-523E-4041-A5BE-1A519A78C100}" type="pres">
      <dgm:prSet presAssocID="{24BDEC32-BD74-444F-A35C-B75E53C089B4}" presName="spacer" presStyleCnt="0"/>
      <dgm:spPr/>
    </dgm:pt>
    <dgm:pt modelId="{01913684-B42A-46EF-B02B-C4FB4570A90A}" type="pres">
      <dgm:prSet presAssocID="{B4B6ED93-0B31-4515-9270-230ECF17465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CC64EDE-7F5A-47C6-B72F-02D77975F651}" type="pres">
      <dgm:prSet presAssocID="{930A18D8-ADCD-4A92-A348-BC31AD474563}" presName="spacer" presStyleCnt="0"/>
      <dgm:spPr/>
    </dgm:pt>
    <dgm:pt modelId="{C606EA39-13A0-4CFF-9E7A-03915FF1771F}" type="pres">
      <dgm:prSet presAssocID="{EE3C0D1F-C0C0-437B-B525-C4166351F84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927B2042-0B07-4EB7-AD74-5BC3A78CF7E4}" srcId="{78C6CAA2-145F-43C1-A1B3-B5CE91848C44}" destId="{B4B6ED93-0B31-4515-9270-230ECF174650}" srcOrd="1" destOrd="0" parTransId="{DF5A941D-8009-4D87-A350-131F6A382575}" sibTransId="{930A18D8-ADCD-4A92-A348-BC31AD474563}"/>
    <dgm:cxn modelId="{CDDB276F-585D-425C-8BEB-A47353A557BE}" srcId="{78C6CAA2-145F-43C1-A1B3-B5CE91848C44}" destId="{EE3C0D1F-C0C0-437B-B525-C4166351F84E}" srcOrd="2" destOrd="0" parTransId="{5BC5783F-EFEA-45E0-828B-7A3FC9A7CE00}" sibTransId="{BF621F60-A0E5-4ECB-8139-7043D36DCDAC}"/>
    <dgm:cxn modelId="{9C0BEE87-5822-4385-9232-DB8CB8BD2786}" type="presOf" srcId="{78C6CAA2-145F-43C1-A1B3-B5CE91848C44}" destId="{9599EF54-C844-4CEE-BF71-E13A870ED7E2}" srcOrd="0" destOrd="0" presId="urn:microsoft.com/office/officeart/2005/8/layout/vList2"/>
    <dgm:cxn modelId="{2D1F9F95-4D0B-44AF-9B2F-5AC409298F1D}" type="presOf" srcId="{C738713F-DB72-421C-94D0-1E4D72F1C4F2}" destId="{16D35DE1-93DC-489E-8426-3816EE148168}" srcOrd="0" destOrd="0" presId="urn:microsoft.com/office/officeart/2005/8/layout/vList2"/>
    <dgm:cxn modelId="{C3CF9FB5-93EF-4247-87B7-EF1457B3CAA1}" srcId="{78C6CAA2-145F-43C1-A1B3-B5CE91848C44}" destId="{C738713F-DB72-421C-94D0-1E4D72F1C4F2}" srcOrd="0" destOrd="0" parTransId="{D98B3F9F-274D-4885-8D49-95A905F9B93A}" sibTransId="{24BDEC32-BD74-444F-A35C-B75E53C089B4}"/>
    <dgm:cxn modelId="{EA8D8BE1-D8B4-4489-888E-0F9BE024FE2B}" type="presOf" srcId="{EE3C0D1F-C0C0-437B-B525-C4166351F84E}" destId="{C606EA39-13A0-4CFF-9E7A-03915FF1771F}" srcOrd="0" destOrd="0" presId="urn:microsoft.com/office/officeart/2005/8/layout/vList2"/>
    <dgm:cxn modelId="{88B986E2-05CD-4691-A342-686864C578DC}" type="presOf" srcId="{B4B6ED93-0B31-4515-9270-230ECF174650}" destId="{01913684-B42A-46EF-B02B-C4FB4570A90A}" srcOrd="0" destOrd="0" presId="urn:microsoft.com/office/officeart/2005/8/layout/vList2"/>
    <dgm:cxn modelId="{E7A3A8A2-A471-4C60-A70A-B19593A4E731}" type="presParOf" srcId="{9599EF54-C844-4CEE-BF71-E13A870ED7E2}" destId="{16D35DE1-93DC-489E-8426-3816EE148168}" srcOrd="0" destOrd="0" presId="urn:microsoft.com/office/officeart/2005/8/layout/vList2"/>
    <dgm:cxn modelId="{38D6F4FC-2CBC-4F89-AE08-09AB26DF6DDF}" type="presParOf" srcId="{9599EF54-C844-4CEE-BF71-E13A870ED7E2}" destId="{46150EC6-523E-4041-A5BE-1A519A78C100}" srcOrd="1" destOrd="0" presId="urn:microsoft.com/office/officeart/2005/8/layout/vList2"/>
    <dgm:cxn modelId="{AA7DE889-F78D-42D1-B356-E9DB5F76CA85}" type="presParOf" srcId="{9599EF54-C844-4CEE-BF71-E13A870ED7E2}" destId="{01913684-B42A-46EF-B02B-C4FB4570A90A}" srcOrd="2" destOrd="0" presId="urn:microsoft.com/office/officeart/2005/8/layout/vList2"/>
    <dgm:cxn modelId="{DD83A4EB-7868-4DA8-80C3-5A5E8A8CBBFE}" type="presParOf" srcId="{9599EF54-C844-4CEE-BF71-E13A870ED7E2}" destId="{9CC64EDE-7F5A-47C6-B72F-02D77975F651}" srcOrd="3" destOrd="0" presId="urn:microsoft.com/office/officeart/2005/8/layout/vList2"/>
    <dgm:cxn modelId="{8CDF9A99-B17A-435A-9B5E-95F05144CF84}" type="presParOf" srcId="{9599EF54-C844-4CEE-BF71-E13A870ED7E2}" destId="{C606EA39-13A0-4CFF-9E7A-03915FF1771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D35DE1-93DC-489E-8426-3816EE148168}">
      <dsp:nvSpPr>
        <dsp:cNvPr id="0" name=""/>
        <dsp:cNvSpPr/>
      </dsp:nvSpPr>
      <dsp:spPr>
        <a:xfrm>
          <a:off x="0" y="58432"/>
          <a:ext cx="9144001" cy="12712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Chris Pinto – How Russia’s Attack Affects Crypto</a:t>
          </a:r>
        </a:p>
      </dsp:txBody>
      <dsp:txXfrm>
        <a:off x="62055" y="120487"/>
        <a:ext cx="9019891" cy="1147095"/>
      </dsp:txXfrm>
    </dsp:sp>
    <dsp:sp modelId="{01913684-B42A-46EF-B02B-C4FB4570A90A}">
      <dsp:nvSpPr>
        <dsp:cNvPr id="0" name=""/>
        <dsp:cNvSpPr/>
      </dsp:nvSpPr>
      <dsp:spPr>
        <a:xfrm>
          <a:off x="0" y="1421797"/>
          <a:ext cx="9144001" cy="12712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William Stamp – Digital Currency Revolution</a:t>
          </a:r>
        </a:p>
      </dsp:txBody>
      <dsp:txXfrm>
        <a:off x="62055" y="1483852"/>
        <a:ext cx="9019891" cy="1147095"/>
      </dsp:txXfrm>
    </dsp:sp>
    <dsp:sp modelId="{C606EA39-13A0-4CFF-9E7A-03915FF1771F}">
      <dsp:nvSpPr>
        <dsp:cNvPr id="0" name=""/>
        <dsp:cNvSpPr/>
      </dsp:nvSpPr>
      <dsp:spPr>
        <a:xfrm>
          <a:off x="0" y="2785162"/>
          <a:ext cx="9144001" cy="12712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Terrance Power – Auto Manufacturing During Ukraine Crisis</a:t>
          </a:r>
        </a:p>
      </dsp:txBody>
      <dsp:txXfrm>
        <a:off x="62055" y="2847217"/>
        <a:ext cx="9019891" cy="1147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3/6/2022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2.jp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3/6/2022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3/6/2022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3/6/2022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3/6/2022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3/6/2022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3/6/2022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3/6/2022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3/6/2022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75C8FC4-96BA-41FB-A433-0FFD4B4A8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/>
          <a:lstStyle/>
          <a:p>
            <a:r>
              <a:rPr lang="en-US" dirty="0"/>
              <a:t>IT News Site – Project 5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D1A1749-BE8B-443A-A367-0DD9BE47F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/>
          <a:lstStyle/>
          <a:p>
            <a:r>
              <a:rPr lang="en-US" dirty="0"/>
              <a:t>By Chris Pinto, Will Stamp and Terrance Power</a:t>
            </a:r>
          </a:p>
        </p:txBody>
      </p:sp>
    </p:spTree>
    <p:extLst>
      <p:ext uri="{BB962C8B-B14F-4D97-AF65-F5344CB8AC3E}">
        <p14:creationId xmlns:p14="http://schemas.microsoft.com/office/powerpoint/2010/main" val="2652502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871EF-2A55-A946-A9BD-80F01A5C7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7069" y="2266528"/>
            <a:ext cx="4419599" cy="3538736"/>
          </a:xfrm>
        </p:spPr>
        <p:txBody>
          <a:bodyPr>
            <a:normAutofit/>
          </a:bodyPr>
          <a:lstStyle/>
          <a:p>
            <a:r>
              <a:rPr lang="en-US" sz="2000" dirty="0"/>
              <a:t>Toyota</a:t>
            </a:r>
          </a:p>
          <a:p>
            <a:r>
              <a:rPr lang="en-US" sz="2000" dirty="0"/>
              <a:t>Daimler Truck</a:t>
            </a:r>
          </a:p>
          <a:p>
            <a:r>
              <a:rPr lang="en-US" sz="2000" dirty="0"/>
              <a:t>Mercedes-Benz</a:t>
            </a:r>
          </a:p>
          <a:p>
            <a:r>
              <a:rPr lang="en-US" sz="2000" dirty="0"/>
              <a:t>AB Volvo</a:t>
            </a:r>
          </a:p>
          <a:p>
            <a:r>
              <a:rPr lang="en-US" sz="2000" dirty="0"/>
              <a:t>Ford</a:t>
            </a:r>
          </a:p>
          <a:p>
            <a:r>
              <a:rPr lang="en-US" sz="2000" dirty="0"/>
              <a:t>Volkswagen</a:t>
            </a:r>
          </a:p>
          <a:p>
            <a:r>
              <a:rPr lang="en-US" sz="2000" dirty="0"/>
              <a:t>BMW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CACA58-75C8-1B49-9D5E-00FF11EEE03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363" y="2420888"/>
            <a:ext cx="4999393" cy="2952328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1800D73-7E50-1F49-9E3E-18F0A443A500}"/>
              </a:ext>
            </a:extLst>
          </p:cNvPr>
          <p:cNvSpPr txBox="1">
            <a:spLocks/>
          </p:cNvSpPr>
          <p:nvPr/>
        </p:nvSpPr>
        <p:spPr>
          <a:xfrm>
            <a:off x="1527069" y="1124744"/>
            <a:ext cx="8064896" cy="6480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Car Manufacturers Limiting Or Halting Production In Russia:</a:t>
            </a:r>
          </a:p>
        </p:txBody>
      </p:sp>
    </p:spTree>
    <p:extLst>
      <p:ext uri="{BB962C8B-B14F-4D97-AF65-F5344CB8AC3E}">
        <p14:creationId xmlns:p14="http://schemas.microsoft.com/office/powerpoint/2010/main" val="454870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5E9B4-3F7E-3447-81F4-321DFDCE2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6933" y="620688"/>
            <a:ext cx="9144001" cy="914401"/>
          </a:xfrm>
        </p:spPr>
        <p:txBody>
          <a:bodyPr/>
          <a:lstStyle/>
          <a:p>
            <a:r>
              <a:rPr lang="en-US" i="1" dirty="0"/>
              <a:t>Automakers Import Suspensions On Russia: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D2A09-E63C-5847-8090-794EE62F45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6933" y="2060848"/>
            <a:ext cx="4419599" cy="3888432"/>
          </a:xfrm>
        </p:spPr>
        <p:txBody>
          <a:bodyPr>
            <a:normAutofit/>
          </a:bodyPr>
          <a:lstStyle/>
          <a:p>
            <a:r>
              <a:rPr lang="en-US" sz="2200" dirty="0"/>
              <a:t>General Motors</a:t>
            </a:r>
          </a:p>
          <a:p>
            <a:r>
              <a:rPr lang="en-US" sz="2200" dirty="0"/>
              <a:t>Harley-Davidson</a:t>
            </a:r>
          </a:p>
          <a:p>
            <a:r>
              <a:rPr lang="en-US" sz="2200" dirty="0"/>
              <a:t>Jaguar Land Rover</a:t>
            </a:r>
          </a:p>
          <a:p>
            <a:r>
              <a:rPr lang="en-US" sz="2200" dirty="0"/>
              <a:t>Aston Martin</a:t>
            </a:r>
          </a:p>
          <a:p>
            <a:r>
              <a:rPr lang="en-US" sz="2200" dirty="0"/>
              <a:t>Honda</a:t>
            </a:r>
          </a:p>
          <a:p>
            <a:r>
              <a:rPr lang="en-US" sz="2200" dirty="0"/>
              <a:t>BMW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A39F3EC-2B70-ED44-8701-079C34EA576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34372" y="2420888"/>
            <a:ext cx="4779638" cy="2592288"/>
          </a:xfrm>
        </p:spPr>
      </p:pic>
    </p:spTree>
    <p:extLst>
      <p:ext uri="{BB962C8B-B14F-4D97-AF65-F5344CB8AC3E}">
        <p14:creationId xmlns:p14="http://schemas.microsoft.com/office/powerpoint/2010/main" val="2879564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0EB6C86-651A-4168-8161-40ED730CA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/>
          <a:lstStyle/>
          <a:p>
            <a:r>
              <a:rPr lang="en-US" dirty="0"/>
              <a:t>Group Members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5EBC1287-923F-4DA4-8CE7-90491E036DC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64144496"/>
              </p:ext>
            </p:extLst>
          </p:nvPr>
        </p:nvGraphicFramePr>
        <p:xfrm>
          <a:off x="1504781" y="1905001"/>
          <a:ext cx="9144001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7622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repeatCount="0" fill="hold" grpId="1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16D35DE1-93DC-489E-8426-3816EE1481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">
                                            <p:graphicEl>
                                              <a:dgm id="{16D35DE1-93DC-489E-8426-3816EE1481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01913684-B42A-46EF-B02B-C4FB4570A9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>
                                            <p:graphicEl>
                                              <a:dgm id="{01913684-B42A-46EF-B02B-C4FB4570A9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C606EA39-13A0-4CFF-9E7A-03915FF17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>
                                            <p:graphicEl>
                                              <a:dgm id="{C606EA39-13A0-4CFF-9E7A-03915FF177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/>
      <p:bldGraphic spid="13" grpId="0">
        <p:bldSub>
          <a:bldDgm bld="lvl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75042" y="152955"/>
            <a:ext cx="8229600" cy="1080120"/>
          </a:xfrm>
        </p:spPr>
        <p:txBody>
          <a:bodyPr/>
          <a:lstStyle/>
          <a:p>
            <a:r>
              <a:rPr lang="en-US" dirty="0"/>
              <a:t>Digital </a:t>
            </a:r>
            <a:r>
              <a:rPr lang="en-CA" dirty="0"/>
              <a:t>Currency 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837828" y="1382690"/>
            <a:ext cx="8064896" cy="432048"/>
          </a:xfrm>
        </p:spPr>
        <p:txBody>
          <a:bodyPr>
            <a:normAutofit/>
          </a:bodyPr>
          <a:lstStyle/>
          <a:p>
            <a:r>
              <a:rPr lang="it-IT" b="1" dirty="0"/>
              <a:t>Digital Currencies &amp; Economic Transformation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940A4A-6C6F-47AC-8180-5E38E57D3D56}"/>
              </a:ext>
            </a:extLst>
          </p:cNvPr>
          <p:cNvSpPr txBox="1"/>
          <p:nvPr/>
        </p:nvSpPr>
        <p:spPr>
          <a:xfrm>
            <a:off x="621804" y="1964353"/>
            <a:ext cx="891571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Digital currencies are poised to have a long-lasting impact on the financial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China is leading global blockchain adoption for digital transformation.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Design, governance and provision of sufficient liquidity are among the key principles that are important to get right.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Digital transactional platform will provide financial inclusion to parts of the world that need it the most.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repeatCount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50"/>
                            </p:stCondLst>
                            <p:childTnLst>
                              <p:par>
                                <p:cTn id="13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1" y="260648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The Rise of Digital Currency and Its Impact on the Global Economy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556314" y="2345431"/>
            <a:ext cx="4419599" cy="4114800"/>
          </a:xfrm>
        </p:spPr>
        <p:txBody>
          <a:bodyPr>
            <a:normAutofit/>
          </a:bodyPr>
          <a:lstStyle/>
          <a:p>
            <a:r>
              <a:rPr lang="en-US" sz="2000" dirty="0"/>
              <a:t>Most of the money we use is already electronic.</a:t>
            </a:r>
          </a:p>
          <a:p>
            <a:r>
              <a:rPr lang="en-US" sz="2000" dirty="0"/>
              <a:t>Digital Currencies are likely to replace </a:t>
            </a:r>
            <a:r>
              <a:rPr lang="en-US" sz="2000"/>
              <a:t>fiat currencies. </a:t>
            </a:r>
            <a:endParaRPr lang="en-US" sz="2000" dirty="0"/>
          </a:p>
          <a:p>
            <a:r>
              <a:rPr lang="en-US" sz="2000" dirty="0"/>
              <a:t>New technologies typically bring some big challenges.</a:t>
            </a:r>
          </a:p>
          <a:p>
            <a:r>
              <a:rPr lang="en-US" sz="2000" dirty="0"/>
              <a:t>Central bank digital currency (CBDC) and financial inclusion.</a:t>
            </a:r>
          </a:p>
        </p:txBody>
      </p:sp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4C65349-69C3-4E76-801F-0D870BD9F2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913" y="2062690"/>
            <a:ext cx="6902564" cy="3967099"/>
          </a:xfr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424387" y="24978"/>
            <a:ext cx="9144001" cy="1371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5 Ways Digital Currencies Will Change The Financial Landscape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4A471-A3BC-47E6-B5C1-F784BE503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40" r="5132" b="1"/>
          <a:stretch/>
        </p:blipFill>
        <p:spPr>
          <a:xfrm>
            <a:off x="909836" y="1661565"/>
            <a:ext cx="4942536" cy="4601672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90BE33-EF2D-482D-A99F-A79D257CE4B8}"/>
              </a:ext>
            </a:extLst>
          </p:cNvPr>
          <p:cNvSpPr txBox="1"/>
          <p:nvPr/>
        </p:nvSpPr>
        <p:spPr>
          <a:xfrm>
            <a:off x="6238429" y="1636475"/>
            <a:ext cx="5400600" cy="47448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itchFamily="34" charset="0"/>
              <a:buChar char="•"/>
            </a:pPr>
            <a:r>
              <a:rPr lang="en-CA" sz="2200" dirty="0"/>
              <a:t> Cross-Border Payments are faster, more efficient and cost effective.</a:t>
            </a:r>
          </a:p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itchFamily="34" charset="0"/>
              <a:buChar char="•"/>
            </a:pPr>
            <a:endParaRPr lang="en-CA" sz="22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itchFamily="34" charset="0"/>
              <a:buChar char="•"/>
            </a:pPr>
            <a:r>
              <a:rPr lang="en-CA" sz="2200" dirty="0"/>
              <a:t>Alternative reserve currencies In unstable economies.</a:t>
            </a:r>
          </a:p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itchFamily="34" charset="0"/>
              <a:buChar char="•"/>
            </a:pPr>
            <a:endParaRPr lang="en-CA" sz="22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itchFamily="34" charset="0"/>
              <a:buChar char="•"/>
            </a:pPr>
            <a:r>
              <a:rPr lang="en-US" sz="2200" dirty="0"/>
              <a:t>Digital currencies have a lower transaction cost and greater security and scalability than fiat money. 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itchFamily="34" charset="0"/>
              <a:buChar char="•"/>
            </a:pPr>
            <a:endParaRPr lang="en-CA" sz="22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itchFamily="34" charset="0"/>
              <a:buChar char="•"/>
            </a:pPr>
            <a:r>
              <a:rPr lang="en-CA" sz="2200" dirty="0"/>
              <a:t>Giving more power to the people.</a:t>
            </a:r>
          </a:p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itchFamily="34" charset="0"/>
              <a:buChar char="•"/>
            </a:pPr>
            <a:endParaRPr lang="en-CA" sz="22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itchFamily="34" charset="0"/>
              <a:buChar char="•"/>
            </a:pPr>
            <a:r>
              <a:rPr lang="en-US" sz="2200" dirty="0"/>
              <a:t>Doing away with the need for currency exchange.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itchFamily="34" charset="0"/>
              <a:buChar char="•"/>
            </a:pPr>
            <a:endParaRPr lang="en-US" sz="22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itchFamily="34" charset="0"/>
              <a:buChar char="•"/>
            </a:pPr>
            <a:endParaRPr lang="en-CA" sz="2200" dirty="0"/>
          </a:p>
        </p:txBody>
      </p:sp>
    </p:spTree>
    <p:extLst>
      <p:ext uri="{BB962C8B-B14F-4D97-AF65-F5344CB8AC3E}">
        <p14:creationId xmlns:p14="http://schemas.microsoft.com/office/powerpoint/2010/main" val="12945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41097-14E8-4333-B5F2-F998A7F7A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Russia's attack on Ukraine had sent cryptocurrency prices tumbling!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E090F-624A-44A9-BA16-C8B62A1DDC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9876" y="1905001"/>
            <a:ext cx="9378907" cy="41148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sz="2000" dirty="0"/>
              <a:t>As the world reeled from Russia's long-expected invasion of Ukraine, the backlash had a disastrous impact on the prices of Bitcoin, Ethereum, and nearly every other major cryptocurrency.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The total cryptocurrency market has lost approximately 5% in the first 24 hours, standing at $1.6 trillion.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The crypto economy fell to $1.71 trillion with a global trade volume of $78 billion.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6477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0549E13-4A6E-4A84-A1CD-02281E26B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How is Crypto Today?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96D84A0-D4DA-4C8F-B21C-809EE9969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22411" y="2060848"/>
            <a:ext cx="4416552" cy="3958953"/>
          </a:xfrm>
        </p:spPr>
        <p:txBody>
          <a:bodyPr>
            <a:normAutofit/>
          </a:bodyPr>
          <a:lstStyle/>
          <a:p>
            <a:r>
              <a:rPr lang="en-US" sz="2200" dirty="0"/>
              <a:t>Bitcoin and other cryptocurrency prices are jumping following a plunge this week in the value of Russia's currency</a:t>
            </a:r>
          </a:p>
          <a:p>
            <a:r>
              <a:rPr lang="en-US" sz="2200" dirty="0"/>
              <a:t>Bitcoin on Wednesday rose to $44,188 after falling as low as $36,370 last week.</a:t>
            </a:r>
          </a:p>
          <a:p>
            <a:r>
              <a:rPr lang="en-US" sz="2200" dirty="0"/>
              <a:t> Other leading cryptos, including Ethereum, Ripple and Solana, were either flat or saw gains of at least 2%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8" name="Picture 7" descr="A person holding a coin&#10;&#10;Description automatically generated with medium confidence">
            <a:extLst>
              <a:ext uri="{FF2B5EF4-FFF2-40B4-BE49-F238E27FC236}">
                <a16:creationId xmlns:a16="http://schemas.microsoft.com/office/drawing/2014/main" id="{8FFDD31B-7E22-4638-9C1B-F29B8E0BAC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4"/>
          <a:stretch/>
        </p:blipFill>
        <p:spPr>
          <a:xfrm>
            <a:off x="6249861" y="2060848"/>
            <a:ext cx="4416552" cy="395895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39499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3BAF977-FFEF-4A08-B7A0-79AD99138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Here are some of the ways to secure your cryptocurrency: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B86C490-B189-4237-879F-759024DA70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/>
          <a:p>
            <a:r>
              <a:rPr lang="en-US" sz="2000" dirty="0"/>
              <a:t>Use a Cold Wallet. Unlike hot wallets, cold wallets do not connect to the internet therefore, they are not prone to cyberattacks.</a:t>
            </a:r>
          </a:p>
          <a:p>
            <a:r>
              <a:rPr lang="en-US" sz="2000" dirty="0"/>
              <a:t>Use Secure Internet.</a:t>
            </a:r>
          </a:p>
          <a:p>
            <a:r>
              <a:rPr lang="en-US" sz="2000" dirty="0"/>
              <a:t>Maintain Multiple Wallets.</a:t>
            </a:r>
          </a:p>
          <a:p>
            <a:r>
              <a:rPr lang="en-US" sz="2000" dirty="0"/>
              <a:t>Secure Your Personal Device.</a:t>
            </a:r>
          </a:p>
          <a:p>
            <a:r>
              <a:rPr lang="en-US" sz="2000" dirty="0"/>
              <a:t>Change Your Password Frequently.</a:t>
            </a:r>
          </a:p>
          <a:p>
            <a:r>
              <a:rPr lang="en-US" sz="2000" dirty="0"/>
              <a:t>Two Factor Verification. </a:t>
            </a:r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630086-F094-4EF2-BDB2-1BBF90CB35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7" r="32083"/>
          <a:stretch/>
        </p:blipFill>
        <p:spPr>
          <a:xfrm>
            <a:off x="6229183" y="1905001"/>
            <a:ext cx="4419600" cy="4114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6735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7ADC7-D5B1-0042-BA5B-CBC39B8A3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068" y="692696"/>
            <a:ext cx="8064896" cy="648073"/>
          </a:xfrm>
        </p:spPr>
        <p:txBody>
          <a:bodyPr>
            <a:noAutofit/>
          </a:bodyPr>
          <a:lstStyle/>
          <a:p>
            <a:r>
              <a:rPr lang="en-US" i="1" dirty="0"/>
              <a:t>Car Production Halted In Russia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C9905-1F68-8C48-94F9-2F51D7536C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7068" y="1731178"/>
            <a:ext cx="4419599" cy="4320480"/>
          </a:xfrm>
        </p:spPr>
        <p:txBody>
          <a:bodyPr>
            <a:noAutofit/>
          </a:bodyPr>
          <a:lstStyle/>
          <a:p>
            <a:r>
              <a:rPr lang="en-US" sz="2000" dirty="0"/>
              <a:t>Countries around the world are tightening </a:t>
            </a:r>
            <a:r>
              <a:rPr lang="en-CA" sz="2000" dirty="0"/>
              <a:t>sanctions against Russia in response to the country’s invasion of Ukraine.</a:t>
            </a:r>
          </a:p>
          <a:p>
            <a:r>
              <a:rPr lang="en-CA" sz="2000" dirty="0"/>
              <a:t>Companies are limiting, halting or fully exiting business activities in Russia, including many automakers.</a:t>
            </a:r>
          </a:p>
          <a:p>
            <a:r>
              <a:rPr lang="en-CA" sz="2000" dirty="0"/>
              <a:t>Many shipping giants and logistics companies, like MSC and Maersk, have suspended container shipping to and from Russia, resulting in automakers needing to halt production.</a:t>
            </a:r>
            <a:endParaRPr lang="en-US" sz="20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C19D5F-0D6E-934B-91C6-72FE55B621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42158" y="2204864"/>
            <a:ext cx="4419598" cy="3168352"/>
          </a:xfrm>
        </p:spPr>
      </p:pic>
    </p:spTree>
    <p:extLst>
      <p:ext uri="{BB962C8B-B14F-4D97-AF65-F5344CB8AC3E}">
        <p14:creationId xmlns:p14="http://schemas.microsoft.com/office/powerpoint/2010/main" val="3740966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1100</TotalTime>
  <Words>524</Words>
  <Application>Microsoft Office PowerPoint</Application>
  <PresentationFormat>Custom</PresentationFormat>
  <Paragraphs>71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Digital Blue Tunnel 16x9</vt:lpstr>
      <vt:lpstr>IT News Site – Project 5</vt:lpstr>
      <vt:lpstr>Group Members</vt:lpstr>
      <vt:lpstr>Digital Currency </vt:lpstr>
      <vt:lpstr>The Rise of Digital Currency and Its Impact on the Global Economy</vt:lpstr>
      <vt:lpstr>5 Ways Digital Currencies Will Change The Financial Landscape</vt:lpstr>
      <vt:lpstr>Russia's attack on Ukraine had sent cryptocurrency prices tumbling!</vt:lpstr>
      <vt:lpstr>How is Crypto Today?</vt:lpstr>
      <vt:lpstr>Here are some of the ways to secure your cryptocurrency:</vt:lpstr>
      <vt:lpstr>Car Production Halted In Russia</vt:lpstr>
      <vt:lpstr>PowerPoint Presentation</vt:lpstr>
      <vt:lpstr>Automakers Import Suspensions On Russia: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Currency</dc:title>
  <dc:creator>William  Stamp</dc:creator>
  <cp:lastModifiedBy>William  Stamp</cp:lastModifiedBy>
  <cp:revision>13</cp:revision>
  <dcterms:created xsi:type="dcterms:W3CDTF">2022-03-03T01:41:29Z</dcterms:created>
  <dcterms:modified xsi:type="dcterms:W3CDTF">2022-03-07T02:41:00Z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